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4018" r:id="rId2"/>
  </p:sldMasterIdLst>
  <p:notesMasterIdLst>
    <p:notesMasterId r:id="rId80"/>
  </p:notesMasterIdLst>
  <p:handoutMasterIdLst>
    <p:handoutMasterId r:id="rId81"/>
  </p:handoutMasterIdLst>
  <p:sldIdLst>
    <p:sldId id="325" r:id="rId3"/>
    <p:sldId id="326" r:id="rId4"/>
    <p:sldId id="330" r:id="rId5"/>
    <p:sldId id="376" r:id="rId6"/>
    <p:sldId id="501" r:id="rId7"/>
    <p:sldId id="435" r:id="rId8"/>
    <p:sldId id="455" r:id="rId9"/>
    <p:sldId id="456" r:id="rId10"/>
    <p:sldId id="462" r:id="rId11"/>
    <p:sldId id="463" r:id="rId12"/>
    <p:sldId id="464" r:id="rId13"/>
    <p:sldId id="532" r:id="rId14"/>
    <p:sldId id="533" r:id="rId15"/>
    <p:sldId id="465" r:id="rId16"/>
    <p:sldId id="472" r:id="rId17"/>
    <p:sldId id="473" r:id="rId18"/>
    <p:sldId id="474" r:id="rId19"/>
    <p:sldId id="475" r:id="rId20"/>
    <p:sldId id="476" r:id="rId21"/>
    <p:sldId id="459" r:id="rId22"/>
    <p:sldId id="466" r:id="rId23"/>
    <p:sldId id="467" r:id="rId24"/>
    <p:sldId id="469" r:id="rId25"/>
    <p:sldId id="470" r:id="rId26"/>
    <p:sldId id="471" r:id="rId27"/>
    <p:sldId id="530" r:id="rId28"/>
    <p:sldId id="505" r:id="rId29"/>
    <p:sldId id="506" r:id="rId30"/>
    <p:sldId id="507" r:id="rId31"/>
    <p:sldId id="508" r:id="rId32"/>
    <p:sldId id="509" r:id="rId33"/>
    <p:sldId id="510" r:id="rId34"/>
    <p:sldId id="511" r:id="rId35"/>
    <p:sldId id="512" r:id="rId36"/>
    <p:sldId id="513" r:id="rId37"/>
    <p:sldId id="514" r:id="rId38"/>
    <p:sldId id="515" r:id="rId39"/>
    <p:sldId id="516" r:id="rId40"/>
    <p:sldId id="517" r:id="rId41"/>
    <p:sldId id="518" r:id="rId42"/>
    <p:sldId id="519" r:id="rId43"/>
    <p:sldId id="520" r:id="rId44"/>
    <p:sldId id="521" r:id="rId45"/>
    <p:sldId id="522" r:id="rId46"/>
    <p:sldId id="523" r:id="rId47"/>
    <p:sldId id="535" r:id="rId48"/>
    <p:sldId id="525" r:id="rId49"/>
    <p:sldId id="526" r:id="rId50"/>
    <p:sldId id="527" r:id="rId51"/>
    <p:sldId id="528" r:id="rId52"/>
    <p:sldId id="529" r:id="rId53"/>
    <p:sldId id="536" r:id="rId54"/>
    <p:sldId id="537" r:id="rId55"/>
    <p:sldId id="538" r:id="rId56"/>
    <p:sldId id="531" r:id="rId57"/>
    <p:sldId id="488" r:id="rId58"/>
    <p:sldId id="489" r:id="rId59"/>
    <p:sldId id="490" r:id="rId60"/>
    <p:sldId id="491" r:id="rId61"/>
    <p:sldId id="492" r:id="rId62"/>
    <p:sldId id="493" r:id="rId63"/>
    <p:sldId id="494" r:id="rId64"/>
    <p:sldId id="495" r:id="rId65"/>
    <p:sldId id="478" r:id="rId66"/>
    <p:sldId id="483" r:id="rId67"/>
    <p:sldId id="484" r:id="rId68"/>
    <p:sldId id="485" r:id="rId69"/>
    <p:sldId id="496" r:id="rId70"/>
    <p:sldId id="486" r:id="rId71"/>
    <p:sldId id="487" r:id="rId72"/>
    <p:sldId id="497" r:id="rId73"/>
    <p:sldId id="499" r:id="rId74"/>
    <p:sldId id="498" r:id="rId75"/>
    <p:sldId id="500" r:id="rId76"/>
    <p:sldId id="539" r:id="rId77"/>
    <p:sldId id="540" r:id="rId78"/>
    <p:sldId id="541" r:id="rId79"/>
  </p:sldIdLst>
  <p:sldSz cx="9144000" cy="6858000" type="screen4x3"/>
  <p:notesSz cx="6858000" cy="9144000"/>
  <p:embeddedFontLst>
    <p:embeddedFont>
      <p:font typeface="B Nazanin" panose="00000400000000000000" pitchFamily="2" charset="-78"/>
      <p:regular r:id="rId82"/>
      <p:bold r:id="rId83"/>
    </p:embeddedFont>
    <p:embeddedFont>
      <p:font typeface="Helvetica" panose="020B0604020202020204" pitchFamily="34" charset="0"/>
      <p:regular r:id="rId84"/>
      <p:bold r:id="rId85"/>
      <p:italic r:id="rId86"/>
      <p:boldItalic r:id="rId87"/>
    </p:embeddedFont>
    <p:embeddedFont>
      <p:font typeface="Cambria Math" panose="02040503050406030204" pitchFamily="18" charset="0"/>
      <p:regular r:id="rId88"/>
    </p:embeddedFont>
    <p:embeddedFont>
      <p:font typeface="B Lotus" panose="00000400000000000000" pitchFamily="2" charset="-78"/>
      <p:regular r:id="rId89"/>
      <p:bold r:id="rId90"/>
    </p:embeddedFont>
    <p:embeddedFont>
      <p:font typeface="B Titr" panose="00000700000000000000" pitchFamily="2" charset="-78"/>
      <p:bold r:id="rId91"/>
    </p:embeddedFont>
    <p:embeddedFont>
      <p:font typeface="B Mitra" panose="00000400000000000000" pitchFamily="2" charset="-78"/>
      <p:regular r:id="rId92"/>
      <p:bold r:id="rId93"/>
    </p:embeddedFont>
    <p:embeddedFont>
      <p:font typeface="Calibri" panose="020F0502020204030204" pitchFamily="34" charset="0"/>
      <p:regular r:id="rId94"/>
      <p:bold r:id="rId95"/>
      <p:italic r:id="rId96"/>
      <p:boldItalic r:id="rId97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9D38B"/>
    <a:srgbClr val="00FF00"/>
    <a:srgbClr val="0000FF"/>
    <a:srgbClr val="BC9800"/>
    <a:srgbClr val="FFCC00"/>
    <a:srgbClr val="EAF1F9"/>
    <a:srgbClr val="D6C1D0"/>
    <a:srgbClr val="E3C781"/>
    <a:srgbClr val="FF7C80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8" autoAdjust="0"/>
    <p:restoredTop sz="80715" autoAdjust="0"/>
  </p:normalViewPr>
  <p:slideViewPr>
    <p:cSldViewPr>
      <p:cViewPr varScale="1">
        <p:scale>
          <a:sx n="65" d="100"/>
          <a:sy n="65" d="100"/>
        </p:scale>
        <p:origin x="1819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3.fntdata"/><Relationship Id="rId89" Type="http://schemas.openxmlformats.org/officeDocument/2006/relationships/font" Target="fonts/font8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4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handoutMaster" Target="handoutMasters/handoutMaster1.xml"/><Relationship Id="rId86" Type="http://schemas.openxmlformats.org/officeDocument/2006/relationships/font" Target="fonts/font5.fntdata"/><Relationship Id="rId94" Type="http://schemas.openxmlformats.org/officeDocument/2006/relationships/font" Target="fonts/font13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6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1.fntdata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6.fntdata"/><Relationship Id="rId61" Type="http://schemas.openxmlformats.org/officeDocument/2006/relationships/slide" Target="slides/slide59.xml"/><Relationship Id="rId82" Type="http://schemas.openxmlformats.org/officeDocument/2006/relationships/font" Target="fonts/font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2.fntdata"/><Relationship Id="rId98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997AB48-9BA8-497E-9D15-ABA8A56C7FC6}" type="datetimeFigureOut">
              <a:rPr lang="en-US"/>
              <a:pPr>
                <a:defRPr/>
              </a:pPr>
              <a:t>12/27/2019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91722FB-4132-4C88-9E16-1D10DDC568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5D1B894-1F4C-430E-BA57-227716473288}" type="datetimeFigureOut">
              <a:rPr lang="fa-IR"/>
              <a:pPr>
                <a:defRPr/>
              </a:pPr>
              <a:t>01/05/1441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lvl="0"/>
            <a:endParaRPr lang="fa-IR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fld id="{C6430BFE-2EF6-400B-BC81-892003D8DDC3}" type="slidenum">
              <a:rPr lang="fa-IR" altLang="en-US"/>
              <a:pPr>
                <a:defRPr/>
              </a:pPr>
              <a:t>‹#›</a:t>
            </a:fld>
            <a:endParaRPr lang="fa-I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 dirty="0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B93D047-1F2C-4B44-92D9-C8FCAB2E08B5}" type="slidenum">
              <a:rPr lang="fa-IR" altLang="en-US" smtClean="0"/>
              <a:pPr/>
              <a:t>3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1047055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22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26862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23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563329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24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334304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25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7833910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26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23361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28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174555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30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639771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31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906948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32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788353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42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819981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4103460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43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841400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44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144939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48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500484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50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638373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55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520279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57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64706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58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854658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59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2712535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60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779709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62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44332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8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41293686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63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602981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64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417115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65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40990160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67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40024031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71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6413323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72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6008814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73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2531063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75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6598144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76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9451686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77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810752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10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614165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11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820929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12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823604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14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371720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20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525494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21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585251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3B47CD-DE6C-4AED-9F6F-EFE724A7A0A3}" type="datetimeFigureOut">
              <a:rPr lang="en-US"/>
              <a:pPr>
                <a:defRPr/>
              </a:pPr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2CC22-C4BC-4D7A-B3EB-1B05BF09D5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5040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F1E6E-1A23-4762-9F29-65E8E57CB170}" type="datetimeFigureOut">
              <a:rPr lang="en-US"/>
              <a:pPr>
                <a:defRPr/>
              </a:pPr>
              <a:t>12/27/2019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F1E4C-096A-467C-AC93-330B98F297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131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00DE27-9857-4DB0-9313-9AA44A9838C4}" type="datetimeFigureOut">
              <a:rPr lang="en-US"/>
              <a:pPr>
                <a:defRPr/>
              </a:pPr>
              <a:t>12/27/2019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39D0E-018D-43D3-91C1-4E00323754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4488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F8301-97E9-4F8A-92E6-8A0E27C12455}" type="datetimeFigureOut">
              <a:rPr lang="en-US"/>
              <a:pPr>
                <a:defRPr/>
              </a:pPr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2FBE0-88A2-4A41-8705-F1F7104261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0602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67FF34-0FD5-43A6-942D-C3B8DA3D5BD4}" type="datetimeFigureOut">
              <a:rPr lang="en-US"/>
              <a:pPr>
                <a:defRPr/>
              </a:pPr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C0A5CC-3C84-494C-AD4E-C3A83E9351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3892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86B70-5E31-418C-AF0D-1015C906D02F}" type="datetimeFigureOut">
              <a:rPr lang="en-US"/>
              <a:pPr>
                <a:defRPr/>
              </a:pPr>
              <a:t>12/27/2019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A85C42-9A51-4913-A91D-6FAAC4519F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1882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6D2C70-F16A-499A-BCCF-5DFCBF6B75D9}" type="datetimeFigureOut">
              <a:rPr lang="en-US"/>
              <a:pPr>
                <a:defRPr/>
              </a:pPr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D786EC-DF1C-46CE-9E24-AF993B72E9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8310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70DF9-B9E5-4546-81C4-E1ABDC3EC555}" type="datetimeFigureOut">
              <a:rPr lang="en-US"/>
              <a:pPr>
                <a:defRPr/>
              </a:pPr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77EB4-4750-4DC9-A1AE-BD1E9B2D77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373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A8A71C-14A3-4CB3-8B77-A186A8F4989A}" type="datetimeFigureOut">
              <a:rPr lang="en-US"/>
              <a:pPr>
                <a:defRPr/>
              </a:pPr>
              <a:t>12/27/2019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E7449-A1A9-4FD4-8079-98537082BB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0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BC240-D28F-402D-8021-D4902FB9FDBC}" type="datetimeFigureOut">
              <a:rPr lang="en-US"/>
              <a:pPr>
                <a:defRPr/>
              </a:pPr>
              <a:t>12/27/2019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CC26F-CBD8-4661-8824-8459277D7B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6868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A1CC4-BD19-4D8E-AD46-67A9EE10557D}" type="datetimeFigureOut">
              <a:rPr lang="en-US"/>
              <a:pPr>
                <a:defRPr/>
              </a:pPr>
              <a:t>12/27/2019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1D96C-C823-4F2B-9912-398BCA5615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188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917257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Image result for iust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5" y="-246063"/>
            <a:ext cx="1892300" cy="189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79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 flipH="1">
            <a:off x="-19359" y="0"/>
            <a:ext cx="9172575" cy="140017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>
            <a:lvl1pPr marL="182880" algn="just" rtl="1">
              <a:defRPr sz="6500">
                <a:cs typeface="B Nazani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DC7B9-E29F-4F31-9FF2-8901DA947149}" type="datetimeFigureOut">
              <a:rPr lang="en-US"/>
              <a:pPr>
                <a:defRPr/>
              </a:pPr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5463" y="64754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05230B-6D4D-4FED-8478-E28E61513C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36894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Bod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 flipH="1">
            <a:off x="-19359" y="0"/>
            <a:ext cx="9172575" cy="140017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>
            <a:lvl1pPr marL="182880" algn="just" rtl="1">
              <a:defRPr sz="6500">
                <a:cs typeface="B Nazani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 algn="r" rtl="1">
              <a:defRPr b="0">
                <a:cs typeface="B Nazanin" panose="00000400000000000000" pitchFamily="2" charset="-78"/>
              </a:defRPr>
            </a:lvl1pPr>
            <a:lvl2pPr algn="r" rtl="1">
              <a:defRPr>
                <a:cs typeface="B Mitra" panose="00000400000000000000" pitchFamily="2" charset="-78"/>
              </a:defRPr>
            </a:lvl2pPr>
            <a:lvl3pPr algn="r" rtl="1">
              <a:defRPr>
                <a:cs typeface="B Lotus" panose="00000400000000000000" pitchFamily="2" charset="-78"/>
              </a:defRPr>
            </a:lvl3pPr>
            <a:lvl4pPr algn="r" rtl="1">
              <a:defRPr>
                <a:cs typeface="B Nazanin" panose="00000400000000000000" pitchFamily="2" charset="-78"/>
              </a:defRPr>
            </a:lvl4pPr>
            <a:lvl5pPr algn="r" rtl="1">
              <a:defRPr>
                <a:cs typeface="B Nazanin" panose="00000400000000000000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D80CC-EA8A-4A42-9743-01559BA46BE1}" type="datetimeFigureOut">
              <a:rPr lang="en-US"/>
              <a:pPr>
                <a:defRPr/>
              </a:pPr>
              <a:t>12/27/2019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49F5A-E719-4C71-8487-19EBD8FF90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131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E47CDF2-28AD-46CD-820A-1CB11EE11232}" type="datetimeFigureOut">
              <a:rPr lang="en-US"/>
              <a:pPr>
                <a:defRPr/>
              </a:pPr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42D2A0C-F6B5-4348-8C57-2F2D0967EF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79" r:id="rId1"/>
    <p:sldLayoutId id="2147484680" r:id="rId2"/>
    <p:sldLayoutId id="2147484681" r:id="rId3"/>
    <p:sldLayoutId id="2147484682" r:id="rId4"/>
    <p:sldLayoutId id="2147484683" r:id="rId5"/>
    <p:sldLayoutId id="2147484684" r:id="rId6"/>
    <p:sldLayoutId id="2147484690" r:id="rId7"/>
    <p:sldLayoutId id="2147484691" r:id="rId8"/>
    <p:sldLayoutId id="2147484692" r:id="rId9"/>
    <p:sldLayoutId id="2147484685" r:id="rId10"/>
    <p:sldLayoutId id="2147484686" r:id="rId11"/>
    <p:sldLayoutId id="2147484687" r:id="rId12"/>
    <p:sldLayoutId id="2147484688" r:id="rId13"/>
    <p:sldLayoutId id="2147484689" r:id="rId14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e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g"/><Relationship Id="rId11" Type="http://schemas.openxmlformats.org/officeDocument/2006/relationships/image" Target="../media/image31.jp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71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20.png"/><Relationship Id="rId4" Type="http://schemas.openxmlformats.org/officeDocument/2006/relationships/image" Target="../media/image7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90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1.png"/><Relationship Id="rId4" Type="http://schemas.openxmlformats.org/officeDocument/2006/relationships/image" Target="../media/image7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00.png"/><Relationship Id="rId5" Type="http://schemas.openxmlformats.org/officeDocument/2006/relationships/image" Target="../media/image890.png"/><Relationship Id="rId4" Type="http://schemas.openxmlformats.org/officeDocument/2006/relationships/image" Target="../media/image8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5.png"/><Relationship Id="rId4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9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02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2300288" y="1772816"/>
            <a:ext cx="4572000" cy="484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پنجره لغزان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80613"/>
            <a:ext cx="897572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ساده‏ترین روش برای استخراج ناحیه‏های کاندید استفاده از پنجره لغزان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این روش، هر پیکسل به عنوان یک نقطه کاندید در نظر گرفته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علاوه بر این، نیاز است تا در هر پیکسل پنجره‏های دارای ابعاد و نسبت‏های مختلف بررسی شوند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9" name="outp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8275" y="2132856"/>
            <a:ext cx="6692250" cy="458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0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9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تولید ناحیه‏های پیشنهادی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87660"/>
            <a:ext cx="8975725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تعداد ناحیه‏هایی که در روش‏های مبتنی بر پنجره لغزان بررسی می‏شوند بسیار زیاد است و نمی‏توان از بسیاری از روش‏های استخراج ویژگی و طبقه‏بندی متداول در آنها استفاده نمود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روش‏های مختلفی توسعه یافته‏اند تا تعداد محدودی ناحیه پیشنهادی تولید کنند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مانند ناحیه‏بندی تصویر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بسیاری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از روش‏های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تولید ناحیه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‏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های</a:t>
            </a:r>
          </a:p>
          <a:p>
            <a:pPr marL="0" indent="0" algn="just" rtl="1">
              <a:lnSpc>
                <a:spcPct val="125000"/>
              </a:lnSpc>
              <a:spcBef>
                <a:spcPct val="0"/>
              </a:spcBef>
              <a:buNone/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   پیشنهادی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خاص منظوره هستند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372076"/>
            <a:ext cx="4114800" cy="1001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5733256"/>
            <a:ext cx="4114800" cy="100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0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تشخیص پلاک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8275" y="1388713"/>
            <a:ext cx="8788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پلاک متشکل از تعدادی کاراکتر نزدیک به هم است که لبه‏های عمودی دارند</a:t>
            </a:r>
          </a:p>
        </p:txBody>
      </p:sp>
      <p:pic>
        <p:nvPicPr>
          <p:cNvPr id="1026" name="Picture 2" descr="Image result for â«ØªØ´Ø®ÛØµ Ù¾ÙØ§Ú© Ø®ÙØ¯Ø±Ùâ¬â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36" y="2432640"/>
            <a:ext cx="5732145" cy="430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5" y="2435255"/>
            <a:ext cx="5732145" cy="43054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2" y="2423582"/>
            <a:ext cx="5743575" cy="43140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8" y="2423644"/>
            <a:ext cx="5743575" cy="43140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5" y="2427305"/>
            <a:ext cx="5743575" cy="43140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2" y="2412303"/>
            <a:ext cx="5743575" cy="43140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421972"/>
            <a:ext cx="5743575" cy="431406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8" y="2401024"/>
            <a:ext cx="5743575" cy="431406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8" y="2397301"/>
            <a:ext cx="5743575" cy="431406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2" y="2393578"/>
            <a:ext cx="5742432" cy="431320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91662" y="4565086"/>
            <a:ext cx="187220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600807" y="4122875"/>
            <a:ext cx="504056" cy="1541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7504" y="4186362"/>
            <a:ext cx="859536" cy="201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979538" y="2772766"/>
            <a:ext cx="2261804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just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Sobel</a:t>
            </a:r>
          </a:p>
          <a:p>
            <a:pPr marL="0" indent="0" algn="just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Abs</a:t>
            </a:r>
          </a:p>
          <a:p>
            <a:pPr marL="0" indent="0" algn="just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Threshold</a:t>
            </a:r>
          </a:p>
          <a:p>
            <a:pPr marL="0" indent="0" algn="just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Open</a:t>
            </a:r>
          </a:p>
          <a:p>
            <a:pPr marL="0" indent="0" algn="just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Close</a:t>
            </a:r>
          </a:p>
          <a:p>
            <a:pPr marL="0" indent="0" algn="just">
              <a:lnSpc>
                <a:spcPct val="125000"/>
              </a:lnSpc>
              <a:spcBef>
                <a:spcPct val="0"/>
              </a:spcBef>
              <a:buNone/>
            </a:pP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Open</a:t>
            </a: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6812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تشخیص فرودگاه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2050" name="Picture 2" descr="Image result for airport from satell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" y="2578012"/>
            <a:ext cx="6360641" cy="418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8275" y="1388713"/>
            <a:ext cx="8788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فرودگاه شامل تعدادی باند پرواز است که دارای خطوط موازی هستند</a:t>
            </a:r>
          </a:p>
        </p:txBody>
      </p:sp>
    </p:spTree>
    <p:extLst>
      <p:ext uri="{BB962C8B-B14F-4D97-AF65-F5344CB8AC3E}">
        <p14:creationId xmlns:p14="http://schemas.microsoft.com/office/powerpoint/2010/main" val="39632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تولید ناحیه‏های پیشنهادی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6" y="3451431"/>
            <a:ext cx="8532440" cy="320957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87036"/>
            <a:ext cx="8975726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با وجود آنکه عمده روش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‏های تولید ناحیه‏های پیشنهادی خاص منظوره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هستند، در سال‏های اخیر الگوریتم‏هایی توسعه یافته‏اند که بتوانند ناحیه‏های عمومی مناسبی از تصویر استخراج کنند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تعداد ناحیه‏های پیشنهادی باید تا حد امکان کم باشد و در عین حال اشیاء مورد نظر باید تا حد امکان انتخاب شوند و البته سریع باشد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از جمله این الگوریتم‏ها می‏توان به </a:t>
            </a:r>
            <a:r>
              <a:rPr lang="en-US" alt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Edge Boxes</a:t>
            </a:r>
            <a:r>
              <a:rPr lang="fa-IR" alt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، </a:t>
            </a:r>
            <a:r>
              <a:rPr lang="en-US" alt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BING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و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Selective Search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اشاره کرد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263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ارزیابی ناحیه‏ها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78511"/>
            <a:ext cx="897572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برای ارزیابی عملکرد الگوریتم در مسئله شناسایی شیء، امتیاز طبقه‏بند مورد توجه قرار می‏گیرد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مسئله تشخیص شیء، باید به مختصات ناحیه بدست آمده نیز توجه شود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4" t="38216" r="12246" b="13484"/>
          <a:stretch/>
        </p:blipFill>
        <p:spPr>
          <a:xfrm>
            <a:off x="99263" y="3476410"/>
            <a:ext cx="5760640" cy="33123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17736" y="5412174"/>
            <a:ext cx="1146576" cy="1140465"/>
          </a:xfrm>
          <a:prstGeom prst="rect">
            <a:avLst/>
          </a:prstGeom>
          <a:noFill/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70136" y="5564574"/>
            <a:ext cx="533912" cy="46638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95936" y="3645023"/>
            <a:ext cx="1620776" cy="301752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6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اشتراک به اجتماع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77147"/>
            <a:ext cx="89757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متداول‏ترین معیار برای عملکرد الگوریتم تشخیص شیء در مکان‏یابی اشتراک به اجتماع است (</a:t>
            </a:r>
            <a:r>
              <a:rPr lang="en-US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IoU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331640" y="4217318"/>
            <a:ext cx="1728192" cy="22322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5536" y="3968012"/>
            <a:ext cx="2236886" cy="191930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6156176" y="3968012"/>
            <a:ext cx="2664296" cy="2481554"/>
            <a:chOff x="3568526" y="4115798"/>
            <a:chExt cx="2664296" cy="2481554"/>
          </a:xfrm>
        </p:grpSpPr>
        <p:sp>
          <p:nvSpPr>
            <p:cNvPr id="13" name="Freeform 12"/>
            <p:cNvSpPr/>
            <p:nvPr/>
          </p:nvSpPr>
          <p:spPr>
            <a:xfrm>
              <a:off x="3568526" y="4115798"/>
              <a:ext cx="2664296" cy="2481554"/>
            </a:xfrm>
            <a:custGeom>
              <a:avLst/>
              <a:gdLst>
                <a:gd name="connsiteX0" fmla="*/ 0 w 2664296"/>
                <a:gd name="connsiteY0" fmla="*/ 0 h 2481554"/>
                <a:gd name="connsiteX1" fmla="*/ 2236886 w 2664296"/>
                <a:gd name="connsiteY1" fmla="*/ 0 h 2481554"/>
                <a:gd name="connsiteX2" fmla="*/ 2236886 w 2664296"/>
                <a:gd name="connsiteY2" fmla="*/ 249306 h 2481554"/>
                <a:gd name="connsiteX3" fmla="*/ 2664296 w 2664296"/>
                <a:gd name="connsiteY3" fmla="*/ 249306 h 2481554"/>
                <a:gd name="connsiteX4" fmla="*/ 2664296 w 2664296"/>
                <a:gd name="connsiteY4" fmla="*/ 2481554 h 2481554"/>
                <a:gd name="connsiteX5" fmla="*/ 936104 w 2664296"/>
                <a:gd name="connsiteY5" fmla="*/ 2481554 h 2481554"/>
                <a:gd name="connsiteX6" fmla="*/ 936104 w 2664296"/>
                <a:gd name="connsiteY6" fmla="*/ 1919300 h 2481554"/>
                <a:gd name="connsiteX7" fmla="*/ 0 w 2664296"/>
                <a:gd name="connsiteY7" fmla="*/ 1919300 h 248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4296" h="2481554">
                  <a:moveTo>
                    <a:pt x="0" y="0"/>
                  </a:moveTo>
                  <a:lnTo>
                    <a:pt x="2236886" y="0"/>
                  </a:lnTo>
                  <a:lnTo>
                    <a:pt x="2236886" y="249306"/>
                  </a:lnTo>
                  <a:lnTo>
                    <a:pt x="2664296" y="249306"/>
                  </a:lnTo>
                  <a:lnTo>
                    <a:pt x="2664296" y="2481554"/>
                  </a:lnTo>
                  <a:lnTo>
                    <a:pt x="936104" y="2481554"/>
                  </a:lnTo>
                  <a:lnTo>
                    <a:pt x="936104" y="1919300"/>
                  </a:lnTo>
                  <a:lnTo>
                    <a:pt x="0" y="1919300"/>
                  </a:lnTo>
                  <a:close/>
                </a:path>
              </a:pathLst>
            </a:custGeom>
            <a:solidFill>
              <a:srgbClr val="00FF0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04630" y="4365104"/>
              <a:ext cx="1728192" cy="2232248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68526" y="4115798"/>
              <a:ext cx="2236886" cy="1919300"/>
            </a:xfrm>
            <a:prstGeom prst="rect">
              <a:avLst/>
            </a:prstGeom>
            <a:noFill/>
            <a:ln w="508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275856" y="3971782"/>
            <a:ext cx="2664296" cy="2481554"/>
            <a:chOff x="6325767" y="4119568"/>
            <a:chExt cx="2664296" cy="2481554"/>
          </a:xfrm>
        </p:grpSpPr>
        <p:sp>
          <p:nvSpPr>
            <p:cNvPr id="18" name="Freeform 17"/>
            <p:cNvSpPr/>
            <p:nvPr/>
          </p:nvSpPr>
          <p:spPr>
            <a:xfrm>
              <a:off x="7261871" y="4367708"/>
              <a:ext cx="1300782" cy="1669994"/>
            </a:xfrm>
            <a:custGeom>
              <a:avLst/>
              <a:gdLst>
                <a:gd name="connsiteX0" fmla="*/ 0 w 1300782"/>
                <a:gd name="connsiteY0" fmla="*/ 0 h 1669994"/>
                <a:gd name="connsiteX1" fmla="*/ 1300782 w 1300782"/>
                <a:gd name="connsiteY1" fmla="*/ 0 h 1669994"/>
                <a:gd name="connsiteX2" fmla="*/ 1300782 w 1300782"/>
                <a:gd name="connsiteY2" fmla="*/ 1669994 h 1669994"/>
                <a:gd name="connsiteX3" fmla="*/ 0 w 1300782"/>
                <a:gd name="connsiteY3" fmla="*/ 1669994 h 166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0782" h="1669994">
                  <a:moveTo>
                    <a:pt x="0" y="0"/>
                  </a:moveTo>
                  <a:lnTo>
                    <a:pt x="1300782" y="0"/>
                  </a:lnTo>
                  <a:lnTo>
                    <a:pt x="1300782" y="1669994"/>
                  </a:lnTo>
                  <a:lnTo>
                    <a:pt x="0" y="1669994"/>
                  </a:lnTo>
                  <a:close/>
                </a:path>
              </a:pathLst>
            </a:custGeom>
            <a:solidFill>
              <a:srgbClr val="00FF0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261871" y="4368874"/>
              <a:ext cx="1728192" cy="2232248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25767" y="4119568"/>
              <a:ext cx="2236886" cy="1919300"/>
            </a:xfrm>
            <a:prstGeom prst="rect">
              <a:avLst/>
            </a:prstGeom>
            <a:noFill/>
            <a:ln w="508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161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آموزش طبقه‏بند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6" y="1374713"/>
            <a:ext cx="897572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ابتدا ناحیه‏های کاندید از تصویر استخراج می‏شوند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ناحیه‏هایی که دارای </a:t>
            </a:r>
            <a:r>
              <a:rPr lang="en-US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IoU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بزرگی با یکی از ناحیه‏های برچسب خورده هستند به عنوان اشیاء مثبت به طبقه‏بند وارد می‏شوند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ناحیه‏هایی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که با هیچ ناحیه برچسب‏خورده‏ای دارای اشتراک نبوده و یا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دارای </a:t>
            </a:r>
            <a:r>
              <a:rPr lang="en-US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IoU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کوچکی باشند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عنوان اشیاء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منفی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طبقه‏بند وارد می‏شوند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باقی ناحیه‏ها وارد فاز آموزش نمی‏شوند</a:t>
            </a:r>
          </a:p>
        </p:txBody>
      </p:sp>
      <p:pic>
        <p:nvPicPr>
          <p:cNvPr id="5" name="Picture 2" descr="http://www.iribnews.ir/files/fa/news/1397/1/3/2027855_38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82" y="2170186"/>
            <a:ext cx="8179675" cy="485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139952" y="4330427"/>
            <a:ext cx="1296144" cy="108012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47982" y="4059732"/>
            <a:ext cx="2280402" cy="1782861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4052" y="4466362"/>
            <a:ext cx="828315" cy="747414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2297" y="4383183"/>
            <a:ext cx="1089463" cy="830594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00382" y="4212132"/>
            <a:ext cx="2011680" cy="1782861"/>
          </a:xfrm>
          <a:prstGeom prst="rect">
            <a:avLst/>
          </a:prstGeom>
          <a:noFill/>
          <a:ln w="508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47982" y="4152725"/>
            <a:ext cx="2316480" cy="1689868"/>
          </a:xfrm>
          <a:prstGeom prst="rect">
            <a:avLst/>
          </a:prstGeom>
          <a:noFill/>
          <a:ln w="508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18369" y="4241835"/>
            <a:ext cx="1317727" cy="1312727"/>
          </a:xfrm>
          <a:prstGeom prst="rect">
            <a:avLst/>
          </a:prstGeom>
          <a:noFill/>
          <a:ln w="508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78274" y="4383184"/>
            <a:ext cx="722510" cy="914400"/>
          </a:xfrm>
          <a:prstGeom prst="rect">
            <a:avLst/>
          </a:prstGeom>
          <a:noFill/>
          <a:ln w="508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5617" y="4294799"/>
            <a:ext cx="1414352" cy="1002786"/>
          </a:xfrm>
          <a:prstGeom prst="rect">
            <a:avLst/>
          </a:prstGeom>
          <a:noFill/>
          <a:ln w="508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30410" y="5538129"/>
            <a:ext cx="1317727" cy="1312727"/>
          </a:xfrm>
          <a:prstGeom prst="rect">
            <a:avLst/>
          </a:prstGeom>
          <a:noFill/>
          <a:ln w="508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48613" y="3610195"/>
            <a:ext cx="895464" cy="1008263"/>
          </a:xfrm>
          <a:prstGeom prst="rect">
            <a:avLst/>
          </a:prstGeom>
          <a:noFill/>
          <a:ln w="508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19698" y="3830545"/>
            <a:ext cx="1011516" cy="457274"/>
          </a:xfrm>
          <a:prstGeom prst="rect">
            <a:avLst/>
          </a:prstGeom>
          <a:noFill/>
          <a:ln w="508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6210" y="4230302"/>
            <a:ext cx="1021453" cy="820203"/>
          </a:xfrm>
          <a:prstGeom prst="rect">
            <a:avLst/>
          </a:prstGeom>
          <a:noFill/>
          <a:ln w="508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78200" y="4529867"/>
            <a:ext cx="1317727" cy="1113288"/>
          </a:xfrm>
          <a:prstGeom prst="rect">
            <a:avLst/>
          </a:prstGeom>
          <a:noFill/>
          <a:ln w="50800"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3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آموزش طبقه‏بند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1026" name="Picture 2" descr="http://www.iribnews.ir/files/fa/news/1397/1/3/2027855_38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82" y="1556792"/>
            <a:ext cx="8179675" cy="485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39952" y="3717033"/>
            <a:ext cx="1296144" cy="108012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47982" y="3446338"/>
            <a:ext cx="2280402" cy="1782861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94052" y="3852968"/>
            <a:ext cx="828315" cy="747414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22297" y="3769789"/>
            <a:ext cx="1089463" cy="830594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00382" y="3598738"/>
            <a:ext cx="2011680" cy="1782861"/>
          </a:xfrm>
          <a:prstGeom prst="rect">
            <a:avLst/>
          </a:prstGeom>
          <a:noFill/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47982" y="3539331"/>
            <a:ext cx="2316480" cy="1689868"/>
          </a:xfrm>
          <a:prstGeom prst="rect">
            <a:avLst/>
          </a:prstGeom>
          <a:noFill/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18369" y="3628441"/>
            <a:ext cx="1317727" cy="1312727"/>
          </a:xfrm>
          <a:prstGeom prst="rect">
            <a:avLst/>
          </a:prstGeom>
          <a:noFill/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78274" y="3769790"/>
            <a:ext cx="722510" cy="914400"/>
          </a:xfrm>
          <a:prstGeom prst="rect">
            <a:avLst/>
          </a:prstGeom>
          <a:noFill/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15617" y="3681405"/>
            <a:ext cx="1414352" cy="1002786"/>
          </a:xfrm>
          <a:prstGeom prst="rect">
            <a:avLst/>
          </a:prstGeom>
          <a:noFill/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30410" y="4924735"/>
            <a:ext cx="1317727" cy="1312727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48613" y="2996801"/>
            <a:ext cx="895464" cy="100826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19698" y="3217151"/>
            <a:ext cx="1011516" cy="45727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6210" y="3616908"/>
            <a:ext cx="1021453" cy="82020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278200" y="3916473"/>
            <a:ext cx="1317727" cy="1113288"/>
          </a:xfrm>
          <a:prstGeom prst="rect">
            <a:avLst/>
          </a:prstGeom>
          <a:noFill/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1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ارزیابی تشخیص اشیاء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95964"/>
            <a:ext cx="8975725" cy="493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ابتدا ناحیه‏های کاندید از تصویر استخراج می‏شوند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احتمالا برخی از اشیاء مورد نظر در این مرحله حذف می‏شوند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با استفاده از طبقه‏بند آموزش دیده، برچسب هر ناحیه مشخص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با استفاده از روش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NMS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ناحیه‏های دارای </a:t>
            </a:r>
            <a:r>
              <a:rPr lang="en-US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IoU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بزرگ ترکیب می‏شوند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با مقایسه </a:t>
            </a:r>
            <a:r>
              <a:rPr lang="en-US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IoU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ناحیه‏های بدست آمده با ناحیه‏های برچسب خورده، دقت الگوریتم محاسبه می‏شود</a:t>
            </a:r>
          </a:p>
        </p:txBody>
      </p:sp>
    </p:spTree>
    <p:extLst>
      <p:ext uri="{BB962C8B-B14F-4D97-AF65-F5344CB8AC3E}">
        <p14:creationId xmlns:p14="http://schemas.microsoft.com/office/powerpoint/2010/main" val="412539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86506"/>
            <a:ext cx="9144000" cy="1323439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defRPr/>
            </a:pPr>
            <a:r>
              <a:rPr lang="fa-IR" sz="8000" b="1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مبانی بینایی کامپیوتر</a:t>
            </a:r>
          </a:p>
        </p:txBody>
      </p:sp>
      <p:sp>
        <p:nvSpPr>
          <p:cNvPr id="8195" name="TextBox 4"/>
          <p:cNvSpPr txBox="1">
            <a:spLocks noChangeArrowheads="1"/>
          </p:cNvSpPr>
          <p:nvPr/>
        </p:nvSpPr>
        <p:spPr bwMode="auto">
          <a:xfrm>
            <a:off x="-6350" y="4881563"/>
            <a:ext cx="9144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fa-IR" altLang="en-US" sz="4000" dirty="0">
                <a:latin typeface="Arial" panose="020B0604020202020204" pitchFamily="34" charset="0"/>
                <a:cs typeface="B Nazanin" panose="00000400000000000000" pitchFamily="2" charset="-78"/>
              </a:rPr>
              <a:t>مدرس: محمدرضا محمدی</a:t>
            </a:r>
          </a:p>
          <a:p>
            <a:pPr algn="ctr" rtl="1" eaLnBrk="1" hangingPunct="1">
              <a:spcBef>
                <a:spcPct val="0"/>
              </a:spcBef>
              <a:buFontTx/>
              <a:buNone/>
            </a:pPr>
            <a:endParaRPr lang="en-US" altLang="en-US" sz="4000" dirty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1398</a:t>
            </a:r>
            <a:endParaRPr lang="fa-IR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260" y="1412776"/>
            <a:ext cx="9163359" cy="5443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R-CNN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69" y="4916488"/>
            <a:ext cx="5248275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8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260" y="1412776"/>
            <a:ext cx="9163359" cy="5443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R-CNN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39" y="4799258"/>
            <a:ext cx="804862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260" y="1412776"/>
            <a:ext cx="9163359" cy="5443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R-CNN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89" y="4069786"/>
            <a:ext cx="80676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1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260" y="1412776"/>
            <a:ext cx="9163359" cy="5443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R-CNN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14" y="2152721"/>
            <a:ext cx="78676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6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260" y="1412776"/>
            <a:ext cx="9163359" cy="5443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R-CNN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89" y="1630363"/>
            <a:ext cx="79152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99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260" y="1412776"/>
            <a:ext cx="9163359" cy="5443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R-CNN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44" y="1646360"/>
            <a:ext cx="86868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3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5000" dirty="0" smtClean="0"/>
              <a:t>تشخیص اشیاء بدون ناحیه پیشنهادی</a:t>
            </a:r>
            <a:endParaRPr lang="en-US" sz="5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77607"/>
            <a:ext cx="8975725" cy="30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برخی از الگوریتم‏های جدیدتر مانند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SSD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،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YOLO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و </a:t>
            </a:r>
            <a:r>
              <a:rPr lang="en-US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RetinaNet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بدون بخش مستقیمی برای تولید ناحیه‏های پیشنهادی توسعه یافته‏اند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این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الگوریتم‏ها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مبتنی بر پنجره لغزان هستند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نوعی، توسعه روش طبقه‏بندی و مکان‏یابی هستند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0" y="5103896"/>
            <a:ext cx="83439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7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تطبیق کلیشه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95212"/>
            <a:ext cx="897572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روش تطبیق کلیشه ساده‏ترین روش برای یافتن یک شیء در تصویر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این روش، یک کلیشه (</a:t>
            </a:r>
            <a:r>
              <a:rPr lang="en-US" alt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template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) از شیء مورد نظر ساخته شده و مشابهت (یا فاصله) هر ناحیه از تصویر نسبت به آن سنجیده می‏شود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71" y="4690095"/>
            <a:ext cx="8840788" cy="160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1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45058"/>
            <a:ext cx="7410450" cy="4943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45058"/>
            <a:ext cx="7410450" cy="49434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تطبیق </a:t>
            </a:r>
            <a:r>
              <a:rPr lang="fa-IR" dirty="0" smtClean="0"/>
              <a:t>کلیشه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" y="1545058"/>
            <a:ext cx="981075" cy="1028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415" y="2059408"/>
            <a:ext cx="64389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0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22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تطبیق </a:t>
            </a:r>
            <a:r>
              <a:rPr lang="fa-IR" dirty="0" smtClean="0"/>
              <a:t>کلیشه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88" y="2132857"/>
            <a:ext cx="3609975" cy="3838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120" y="2132857"/>
            <a:ext cx="257175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473" y="2132856"/>
            <a:ext cx="36099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7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64904"/>
            <a:ext cx="9144000" cy="1569660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lnSpc>
                <a:spcPct val="120000"/>
              </a:lnSpc>
              <a:defRPr/>
            </a:pPr>
            <a:r>
              <a:rPr lang="fa-IR" sz="8000" b="1" dirty="0" smtClean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تشخیص </a:t>
            </a:r>
            <a:r>
              <a:rPr lang="fa-IR" sz="8000" b="1" dirty="0" err="1" smtClean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اشیاء</a:t>
            </a:r>
            <a:endParaRPr lang="fa-IR" sz="8000" b="1" dirty="0">
              <a:ln w="12700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152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تطبیق کلیشه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4" name="Rectangle 3"/>
          <p:cNvSpPr/>
          <p:nvPr/>
        </p:nvSpPr>
        <p:spPr>
          <a:xfrm>
            <a:off x="107504" y="2184109"/>
            <a:ext cx="1927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TM_SQDIFF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07504" y="1470638"/>
            <a:ext cx="1212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method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032" y="2906967"/>
            <a:ext cx="6124575" cy="857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504" y="4025410"/>
            <a:ext cx="34676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TM_SQDIFF_NORMED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894" y="4869197"/>
            <a:ext cx="75628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تطبیق کلیشه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770" y="2833017"/>
            <a:ext cx="5753100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82" y="5059427"/>
            <a:ext cx="7534275" cy="12763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504" y="2184109"/>
            <a:ext cx="1927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TM_CCORR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107504" y="1470638"/>
            <a:ext cx="1212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method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107504" y="4025410"/>
            <a:ext cx="34676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TM_CCORR_NORMED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163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3" y="3804281"/>
            <a:ext cx="9123497" cy="9505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496886"/>
            <a:ext cx="7743825" cy="12763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1945" y="2744100"/>
            <a:ext cx="6000750" cy="8763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/>
          <a:p>
            <a:r>
              <a:rPr lang="fa-IR" dirty="0"/>
              <a:t>تطبیق کلیشه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7504" y="2184109"/>
            <a:ext cx="2064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TM_CCOEFF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107504" y="1470638"/>
            <a:ext cx="12121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method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07504" y="5012995"/>
            <a:ext cx="3605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TM_CCOEFF_NORMED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009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تطبیق کلیشه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" y="1484784"/>
            <a:ext cx="981075" cy="102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27142"/>
            <a:ext cx="1927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TM_SQDIFF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83667"/>
            <a:ext cx="7410450" cy="49434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18177" y="1993237"/>
            <a:ext cx="6437376" cy="3922776"/>
          </a:xfrm>
          <a:prstGeom prst="rect">
            <a:avLst/>
          </a:prstGeom>
          <a:blipFill dpi="0" rotWithShape="1">
            <a:blip r:embed="rId4">
              <a:alphaModFix amt="9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76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تطبیق کلیشه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" y="1484784"/>
            <a:ext cx="981075" cy="102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27142"/>
            <a:ext cx="34676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TM_SQDIFF_NORMED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83667"/>
            <a:ext cx="7410450" cy="49434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18177" y="1993237"/>
            <a:ext cx="6437376" cy="3922776"/>
          </a:xfrm>
          <a:prstGeom prst="rect">
            <a:avLst/>
          </a:prstGeom>
          <a:blipFill dpi="0" rotWithShape="1">
            <a:blip r:embed="rId4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7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تطبیق کلیشه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" y="1484784"/>
            <a:ext cx="981075" cy="102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27142"/>
            <a:ext cx="1930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TM_CCORR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83667"/>
            <a:ext cx="7410450" cy="49434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18177" y="1993237"/>
            <a:ext cx="6437376" cy="3922776"/>
          </a:xfrm>
          <a:prstGeom prst="rect">
            <a:avLst/>
          </a:prstGeom>
          <a:blipFill dpi="0" rotWithShape="1">
            <a:blip r:embed="rId4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6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تطبیق کلیشه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" y="1484784"/>
            <a:ext cx="981075" cy="102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27142"/>
            <a:ext cx="34676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TM_CCORR_NORMED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83667"/>
            <a:ext cx="7410450" cy="49434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18177" y="1993237"/>
            <a:ext cx="6437376" cy="3922776"/>
          </a:xfrm>
          <a:prstGeom prst="rect">
            <a:avLst/>
          </a:prstGeom>
          <a:blipFill dpi="0" rotWithShape="1">
            <a:blip r:embed="rId4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4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تطبیق کلیشه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" y="1484784"/>
            <a:ext cx="981075" cy="102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27142"/>
            <a:ext cx="20649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Helvetica" panose="020B0604020202020204" pitchFamily="34" charset="0"/>
              </a:rPr>
              <a:t>TM_CCOEFF</a:t>
            </a:r>
            <a:endParaRPr lang="en-US" sz="2400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83667"/>
            <a:ext cx="7410450" cy="49434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18177" y="1993237"/>
            <a:ext cx="6437376" cy="3922776"/>
          </a:xfrm>
          <a:prstGeom prst="rect">
            <a:avLst/>
          </a:prstGeom>
          <a:blipFill dpi="0" rotWithShape="1">
            <a:blip r:embed="rId4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تطبیق کلیشه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0" y="1484784"/>
            <a:ext cx="981075" cy="1028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27142"/>
            <a:ext cx="3605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Helvetica" panose="020B0604020202020204" pitchFamily="34" charset="0"/>
              </a:rPr>
              <a:t>TM_CCOEFF_NORMED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83667"/>
            <a:ext cx="7410450" cy="49434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18177" y="1993237"/>
            <a:ext cx="6437376" cy="3922776"/>
          </a:xfrm>
          <a:prstGeom prst="rect">
            <a:avLst/>
          </a:prstGeom>
          <a:blipFill dpi="0" rotWithShape="1">
            <a:blip r:embed="rId4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0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خواندن پلاک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0" y="5693618"/>
            <a:ext cx="4286250" cy="1047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0" y="4724561"/>
            <a:ext cx="409575" cy="7048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8533" y="6039185"/>
            <a:ext cx="3886200" cy="356616"/>
          </a:xfrm>
          <a:prstGeom prst="rect">
            <a:avLst/>
          </a:prstGeom>
          <a:blipFill dpi="0" rotWithShape="1">
            <a:blip r:embed="rId4">
              <a:alphaModFix amt="9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0857" y="6039185"/>
            <a:ext cx="3886200" cy="356616"/>
          </a:xfrm>
          <a:prstGeom prst="rect">
            <a:avLst/>
          </a:prstGeom>
          <a:blipFill dpi="0" rotWithShape="1">
            <a:blip r:embed="rId5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058" y="5865449"/>
            <a:ext cx="411480" cy="704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07152" y="5830600"/>
            <a:ext cx="411480" cy="7040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4457" y="1355299"/>
            <a:ext cx="89757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برای خواندن کاراکترهای پلاک، می‏توان تطبیق کلیشه هر کاراکتر با تصویر را محاسبه کرد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سپس، مکان‏هایی که نتیجه تطبیق کلیشه برای آنها بیش از حدی باشد را به عنوان مکان آن کاراکتر در نظر می‏گیریم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برای تشخیص کاراکترهای با ابعاد مختلف می‏توان از کلیشه‏های با ابعاد مختلف استفاده نمود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30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تشخیص اشیاء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236" y="5393912"/>
            <a:ext cx="1012024" cy="9388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47864" y="5251277"/>
            <a:ext cx="2374900" cy="12241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rtl="1">
              <a:defRPr/>
            </a:pPr>
            <a:r>
              <a:rPr lang="fa-IR" sz="3200" dirty="0" smtClean="0">
                <a:cs typeface="B Nazanin" panose="00000400000000000000" pitchFamily="2" charset="-78"/>
              </a:rPr>
              <a:t>طبقه‏بندی‏کننده تصویر</a:t>
            </a:r>
            <a:endParaRPr lang="en-US" sz="3200" dirty="0">
              <a:cs typeface="B Nazanin" panose="00000400000000000000" pitchFamily="2" charset="-78"/>
            </a:endParaRPr>
          </a:p>
        </p:txBody>
      </p:sp>
      <p:cxnSp>
        <p:nvCxnSpPr>
          <p:cNvPr id="6" name="Straight Arrow Connector 5"/>
          <p:cNvCxnSpPr>
            <a:endCxn id="5" idx="1"/>
          </p:cNvCxnSpPr>
          <p:nvPr/>
        </p:nvCxnSpPr>
        <p:spPr>
          <a:xfrm>
            <a:off x="2210743" y="5863345"/>
            <a:ext cx="113712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5722764" y="5863345"/>
            <a:ext cx="124050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89055" y="5570956"/>
            <a:ext cx="1191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200" dirty="0" smtClean="0">
                <a:cs typeface="B Titr" panose="00000700000000000000" pitchFamily="2" charset="-78"/>
              </a:rPr>
              <a:t>هواپیما</a:t>
            </a:r>
            <a:endParaRPr lang="en-US" sz="3200" dirty="0">
              <a:cs typeface="B Titr" panose="00000700000000000000" pitchFamily="2" charset="-78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4" t="38216" r="12246" b="13484"/>
          <a:stretch/>
        </p:blipFill>
        <p:spPr>
          <a:xfrm>
            <a:off x="99263" y="3476410"/>
            <a:ext cx="5760640" cy="331236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561146" y="4122983"/>
            <a:ext cx="1008112" cy="1024079"/>
          </a:xfrm>
          <a:prstGeom prst="rect">
            <a:avLst/>
          </a:prstGeom>
          <a:noFill/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317736" y="5412174"/>
            <a:ext cx="1146576" cy="1140465"/>
          </a:xfrm>
          <a:prstGeom prst="rect">
            <a:avLst/>
          </a:prstGeom>
          <a:noFill/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6529" y="4319083"/>
            <a:ext cx="1008112" cy="1024079"/>
          </a:xfrm>
          <a:prstGeom prst="rect">
            <a:avLst/>
          </a:prstGeom>
          <a:noFill/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427487" y="4761474"/>
            <a:ext cx="855712" cy="871679"/>
          </a:xfrm>
          <a:prstGeom prst="rect">
            <a:avLst/>
          </a:prstGeom>
          <a:noFill/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4457" y="1388166"/>
            <a:ext cx="8975726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طبقه‏بندی تصویر (شناسایی شیء) به دنبال پیش‏بینی برچسب یک تصویر هستیم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تشخیص شیئ، هدف آن است که وجود شیء در تصویر بررسی شود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8964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21" grpId="0"/>
      <p:bldP spid="21" grpId="1"/>
      <p:bldP spid="23" grpId="0" animBg="1"/>
      <p:bldP spid="24" grpId="0" animBg="1"/>
      <p:bldP spid="25" grpId="0" animBg="1"/>
      <p:bldP spid="2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تشخیص چهره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89686"/>
            <a:ext cx="8975725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چهره افراد مختلف دارای تفاوت‏های قابل توجهی است و البته الگوی خاصی دارد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استفاده از یک کلیشه ثابت برای تشخیص چهره افراد مختلف کافی نیست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بجای تطبیق کلیشه، می‏توان در هر پیکسل یک طبقه‏بند قرار داد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البته برای تشخیص چهره در مکان‏های مختلف و با ابعاد متفاوت نیاز است تا صدها هزار بار از این طبقه‏بند استفاده شود که البته تعداد بسیار محدودی از آنها شامل چهره هستند</a:t>
            </a:r>
          </a:p>
        </p:txBody>
      </p:sp>
    </p:spTree>
    <p:extLst>
      <p:ext uri="{BB962C8B-B14F-4D97-AF65-F5344CB8AC3E}">
        <p14:creationId xmlns:p14="http://schemas.microsoft.com/office/powerpoint/2010/main" val="4062131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تشخیص چهره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87660"/>
            <a:ext cx="897572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لازم است ویژگی‏های مورد استفاده برای طبقه‏بندی به سرعت قابل محاسبه باشند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مناسب است تا بخش عمده‏ای از کاندیداهای ساده با سرعت بیشتری دور ریخته شوند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الگوریتم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Viola-Jones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در سال 2001 برای تشخیص سریع اشیاء در تصویر پیشنهاد شد و کماکان مورد استفاده قرار می‏گیرد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5169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ویژگی‏های </a:t>
            </a:r>
            <a:r>
              <a:rPr lang="en-US" sz="6000" dirty="0" err="1" smtClean="0"/>
              <a:t>Haar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74457" y="1369561"/>
                <a:ext cx="8975725" cy="47859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ویژگی‏های بسیار ساده‏ای هستند که بر اساس محاسبه همبستگی تصویر با فیلترهای مشخصی تعریف می‏شوند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فیلترهای مربوطه تنها شامل مقادیر </a:t>
                </a:r>
                <a14:m>
                  <m:oMath xmlns:m="http://schemas.openxmlformats.org/officeDocument/2006/math">
                    <m:r>
                      <a:rPr lang="fa-I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±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1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هستند</a:t>
                </a:r>
              </a:p>
              <a:p>
                <a:pPr lvl="1"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فیلترهای دو قسمتی</a:t>
                </a:r>
              </a:p>
              <a:p>
                <a:pPr lvl="1"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فیلترهای سه قسمتی</a:t>
                </a:r>
              </a:p>
              <a:p>
                <a:pPr lvl="1"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فیلترهای چهار قسمتی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fa-IR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fa-IR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57" y="1369561"/>
                <a:ext cx="8975725" cy="4785926"/>
              </a:xfrm>
              <a:prstGeom prst="rect">
                <a:avLst/>
              </a:prstGeom>
              <a:blipFill>
                <a:blip r:embed="rId3"/>
                <a:stretch>
                  <a:fillRect l="-2716" t="-127" r="-15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2" y="3268964"/>
            <a:ext cx="2426970" cy="11068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2" y="4462488"/>
            <a:ext cx="2400300" cy="11134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462" y="5677611"/>
            <a:ext cx="1066800" cy="10801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349863"/>
            <a:ext cx="2738884" cy="3420199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3373868" y="4581128"/>
          <a:ext cx="365760" cy="182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>
                  <a:extLst>
                    <a:ext uri="{9D8B030D-6E8A-4147-A177-3AD203B41FA5}">
                      <a16:colId xmlns:a16="http://schemas.microsoft.com/office/drawing/2014/main" val="3640204244"/>
                    </a:ext>
                  </a:extLst>
                </a:gridCol>
              </a:tblGrid>
              <a:tr h="91440">
                <a:tc>
                  <a:txBody>
                    <a:bodyPr/>
                    <a:lstStyle/>
                    <a:p>
                      <a:pPr>
                        <a:lnSpc>
                          <a:spcPct val="10000"/>
                        </a:lnSpc>
                      </a:pPr>
                      <a:endParaRPr lang="en-US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128934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>
                        <a:lnSpc>
                          <a:spcPct val="10000"/>
                        </a:lnSpc>
                      </a:pPr>
                      <a:endParaRPr lang="en-US" dirty="0"/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805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196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ویژگی‏های </a:t>
            </a:r>
            <a:r>
              <a:rPr lang="en-US" sz="6000" dirty="0" err="1"/>
              <a:t>Haar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64214"/>
            <a:ext cx="897572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محاسبه ویژگی‏های </a:t>
            </a:r>
            <a:r>
              <a:rPr lang="en-US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Haar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معادل با محاسبه مجموع پیکسل‏های درون چند ناحیه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با وجود سریعتر بودن محاسبه ویژگی‏های </a:t>
            </a:r>
            <a:r>
              <a:rPr lang="en-US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Haar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نسبت به یک همبستگی معمولی، باز هم این محاسبات برای تمام موقعیت‏ها بسیار زمان‏بر خواهد بود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روش تصویر انتگرال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برای محاسبه سریع این ویژگی‏ها پیشنهاد شده است</a:t>
            </a:r>
          </a:p>
        </p:txBody>
      </p:sp>
    </p:spTree>
    <p:extLst>
      <p:ext uri="{BB962C8B-B14F-4D97-AF65-F5344CB8AC3E}">
        <p14:creationId xmlns:p14="http://schemas.microsoft.com/office/powerpoint/2010/main" val="302199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تصویر</a:t>
            </a:r>
            <a:r>
              <a:rPr lang="fa-IR" dirty="0"/>
              <a:t> انتگرال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94390"/>
            <a:ext cx="89757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تصویر انتگرال، مقدار هر پیکسل مساوی با مجموع تمام پیکسل‏هایی است که در مستطیل محدود به آن پیکسل و مبدا قرار می‏گیرند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092" y="3655529"/>
            <a:ext cx="2473846" cy="30892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7" y="3655529"/>
            <a:ext cx="2473846" cy="3089231"/>
          </a:xfrm>
          <a:prstGeom prst="rect">
            <a:avLst/>
          </a:prstGeom>
        </p:spPr>
      </p:pic>
      <p:sp>
        <p:nvSpPr>
          <p:cNvPr id="14" name="Rectangle 13"/>
          <p:cNvSpPr>
            <a:spLocks noChangeAspect="1"/>
          </p:cNvSpPr>
          <p:nvPr/>
        </p:nvSpPr>
        <p:spPr>
          <a:xfrm>
            <a:off x="971600" y="4751432"/>
            <a:ext cx="91440" cy="9144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1367" y="3655528"/>
            <a:ext cx="971673" cy="1187344"/>
          </a:xfrm>
          <a:prstGeom prst="rect">
            <a:avLst/>
          </a:prstGeom>
          <a:noFill/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50468" y="3655528"/>
                <a:ext cx="3706207" cy="17235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𝑖𝑚𝑔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28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+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     −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468" y="3655528"/>
                <a:ext cx="3706207" cy="17235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68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تصویر انتگرال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77607"/>
            <a:ext cx="89757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حال چطور می‏توان مجموع مقادیر پیکسل‏های داخل یک مستطیل دلخواه را محاسبه کرد؟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68275" y="2509203"/>
          <a:ext cx="3327816" cy="4167270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277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3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3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3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3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73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31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731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731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731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731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77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i="1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9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900" b="1" i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i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18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i="1" dirty="0" smtClean="0">
                          <a:solidFill>
                            <a:schemeClr val="tx1"/>
                          </a:solidFill>
                        </a:rPr>
                        <a:t>D</a:t>
                      </a:r>
                      <a:endParaRPr lang="en-US" sz="1000" b="1" i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78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68275" y="2507313"/>
            <a:ext cx="2770279" cy="3333278"/>
          </a:xfrm>
          <a:prstGeom prst="rect">
            <a:avLst/>
          </a:prstGeom>
          <a:solidFill>
            <a:srgbClr val="4F81BD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274" y="2507313"/>
            <a:ext cx="2770909" cy="1390493"/>
          </a:xfrm>
          <a:prstGeom prst="rect">
            <a:avLst/>
          </a:prstGeom>
          <a:solidFill>
            <a:srgbClr val="FF7C80">
              <a:alpha val="247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06475" y="3880803"/>
            <a:ext cx="1932079" cy="19597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8276" y="2507313"/>
            <a:ext cx="828753" cy="3332648"/>
          </a:xfrm>
          <a:prstGeom prst="rect">
            <a:avLst/>
          </a:prstGeom>
          <a:solidFill>
            <a:srgbClr val="E3C781">
              <a:alpha val="247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8276" y="2507313"/>
            <a:ext cx="828754" cy="1390493"/>
          </a:xfrm>
          <a:prstGeom prst="rect">
            <a:avLst/>
          </a:prstGeom>
          <a:solidFill>
            <a:srgbClr val="89D38B">
              <a:alpha val="2470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779912" y="3202559"/>
                <a:ext cx="33824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sum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912" y="3202559"/>
                <a:ext cx="3382401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60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err="1" smtClean="0"/>
              <a:t>کوئیز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79512" y="1927277"/>
          <a:ext cx="4572000" cy="457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07292706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003867379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59882631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9501923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25605661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91270605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99886461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80505546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37730852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64816425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213203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13654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635069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43875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215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489509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222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251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277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28651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217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254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286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318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170423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243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281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396724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220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314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355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391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316696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159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201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309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354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401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B Nazanin" panose="00000400000000000000" pitchFamily="2" charset="-78"/>
                        </a:rPr>
                        <a:t>445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40217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>
                <a:spLocks noChangeArrowheads="1"/>
              </p:cNvSpPr>
              <p:nvPr/>
            </p:nvSpPr>
            <p:spPr bwMode="auto">
              <a:xfrm>
                <a:off x="4932040" y="1491490"/>
                <a:ext cx="4211959" cy="5401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280988" indent="-280988"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مقدار ویژگی خواسته شده را با توجه به تصویر انتگرال روبرو محاسبه کنید</a:t>
                </a:r>
              </a:p>
              <a:p>
                <a:pPr marL="280988" indent="-280988"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fa-IR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marL="280988" indent="-280988"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fa-IR" altLang="en-US" sz="12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marL="280988" indent="-280988"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اگر در بخشی از تصویر        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𝐼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𝑎𝑇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𝑏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باشد، نتایج </a:t>
                </a:r>
                <a:r>
                  <a:rPr lang="en-US" altLang="en-US" sz="2800" dirty="0" err="1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matchTemplate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برای این بخش را محاسبه کنید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040" y="1491490"/>
                <a:ext cx="4211959" cy="5401479"/>
              </a:xfrm>
              <a:prstGeom prst="rect">
                <a:avLst/>
              </a:prstGeom>
              <a:blipFill>
                <a:blip r:embed="rId2"/>
                <a:stretch>
                  <a:fillRect l="-25036" t="-113" r="-34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4550"/>
          <a:stretch/>
        </p:blipFill>
        <p:spPr>
          <a:xfrm>
            <a:off x="5003255" y="2996952"/>
            <a:ext cx="1872208" cy="11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4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2928748"/>
            <a:ext cx="6181880" cy="3816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مجموعه فیلترها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4457" y="1377607"/>
            <a:ext cx="897572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برای تشخیص وجود چهره در هر پنجره، نیاز است تا ویژگی‏های مختلفی محاسبه شوند که برخی از فیلترهای مورد استفاده در زیر دیده می‏شوند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البته تعداد فیلترهای ممکن (نوع، موقعیت و ابعاد)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بسیار زیاد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برای یک ناحیه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24x24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بیش از 180000 فیلتر قابل تعریف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از روش </a:t>
            </a:r>
            <a:r>
              <a:rPr lang="en-US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AdaBoost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به صورت سلسله‏مراتبی برای یافتن فیلترهای موثر در تشخیص چهره استفاده می‏شود</a:t>
            </a:r>
          </a:p>
        </p:txBody>
      </p:sp>
    </p:spTree>
    <p:extLst>
      <p:ext uri="{BB962C8B-B14F-4D97-AF65-F5344CB8AC3E}">
        <p14:creationId xmlns:p14="http://schemas.microsoft.com/office/powerpoint/2010/main" val="74479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طبقه‏بندی آبشاری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77607"/>
            <a:ext cx="897572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هر مرحله یک طبقه‏بند ضعیف با استفاده از تعداد بسیار محدودی از ویژگی‏ها آموزش می‏بیند به گونه‏ای که تا حد امکان هیچ چهره‏ای را از دست ندهد و البته بخشی از ناحیه‏های غیر چهره را حذف نماید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دو ویژگی نخستی که انتخاب شده‏اند: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" y="3839192"/>
            <a:ext cx="2999492" cy="13900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75" y="5214218"/>
            <a:ext cx="4499238" cy="14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95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طبقه‏بندی آبشاری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pic>
        <p:nvPicPr>
          <p:cNvPr id="4098" name="Picture 2" descr="Image result for cascade classif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" y="2060848"/>
            <a:ext cx="9129935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51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تشخیص </a:t>
            </a:r>
            <a:r>
              <a:rPr lang="fa-IR" dirty="0" err="1" smtClean="0"/>
              <a:t>اشیاء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1026" name="Picture 2" descr="https://cdn-images-1.medium.com/max/2000/0*HMacEfECt2PYQOx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7" y="1513864"/>
            <a:ext cx="8991645" cy="50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01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طبقه‏بندی آبشاری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92336"/>
            <a:ext cx="897572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برای بازدهی بالاتر، طبقه‏بندهای با دقت پائین‏تر اما سریعتر در ابتدا استفاده می‏شوند تا به سرعت پنجره‏هایی که به وضوح چهره نیستند، حذف شوند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طبقه‏بندهای دقیقتر و کندتر در مراحل بعدی استفاده می‏شوند تا پنجره‏های پیچیده‏تر را تحلیل کنند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لازم است که طبقه‏بندهای ابتدایی تا حد امکان هیچ چهره‏ای را از دست ندهند</a:t>
            </a:r>
          </a:p>
        </p:txBody>
      </p:sp>
    </p:spTree>
    <p:extLst>
      <p:ext uri="{BB962C8B-B14F-4D97-AF65-F5344CB8AC3E}">
        <p14:creationId xmlns:p14="http://schemas.microsoft.com/office/powerpoint/2010/main" val="3040179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تشخیص چهره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4457" y="1366398"/>
            <a:ext cx="89757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لازم است پنجره‏های دارای همپوشانی زیاد ترکیب شوند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حذف مقادیر غیربیشینه (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NMS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)</a:t>
            </a:r>
          </a:p>
        </p:txBody>
      </p:sp>
      <p:pic>
        <p:nvPicPr>
          <p:cNvPr id="6146" name="Picture 2" descr="Figure 3: Six bounding boxes are detected around the face, but by applying fast non-maximum suppression we are correctly able to reduce the number of bounding boxes to on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49" y="2961032"/>
            <a:ext cx="6029740" cy="326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66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تشخیص چهره در </a:t>
            </a:r>
            <a:r>
              <a:rPr lang="en-US" sz="6000" dirty="0" err="1" smtClean="0"/>
              <a:t>OpenCV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3" y="1340768"/>
            <a:ext cx="6638900" cy="1872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2" y="3199400"/>
            <a:ext cx="8079060" cy="365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7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  <p:pic>
        <p:nvPicPr>
          <p:cNvPr id="10242" name="Picture 2" descr="https://docs.opencv.org/3.4.3/fa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760" y="1556792"/>
            <a:ext cx="5799119" cy="507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/>
          <a:p>
            <a:r>
              <a:rPr lang="fa-IR" dirty="0" smtClean="0"/>
              <a:t>تشخیص چهره در </a:t>
            </a:r>
            <a:r>
              <a:rPr lang="en-US" sz="6000" dirty="0" err="1" smtClean="0"/>
              <a:t>OpenCV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8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/>
          <a:p>
            <a:r>
              <a:rPr lang="fa-IR" dirty="0" smtClean="0"/>
              <a:t>تشخیص شیء در </a:t>
            </a:r>
            <a:r>
              <a:rPr lang="en-US" sz="6000" dirty="0" err="1" smtClean="0"/>
              <a:t>OpenCV</a:t>
            </a:r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1393726"/>
            <a:ext cx="8788400" cy="547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lang="en-US" alt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haarcascade_eye.xml</a:t>
            </a:r>
            <a:endParaRPr lang="fa-IR" altLang="en-US" sz="2800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lang="en-US" alt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haarcascade_eye_tree_eyeglasses.xml</a:t>
            </a:r>
            <a:endParaRPr lang="fa-IR" altLang="en-US" sz="2800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lang="en-US" alt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haarcascade_frontalcatface.xml</a:t>
            </a:r>
            <a:endParaRPr lang="fa-IR" altLang="en-US" sz="2800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lang="en-US" alt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haarcascade_smile.xml</a:t>
            </a:r>
            <a:endParaRPr lang="fa-IR" altLang="en-US" sz="2800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lang="en-US" alt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haarcascade_upperbody.xml</a:t>
            </a:r>
            <a:endParaRPr lang="fa-IR" altLang="en-US" sz="2800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lang="en-US" alt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haarcascade_russian_plate_number.xml</a:t>
            </a:r>
            <a:endParaRPr lang="fa-IR" altLang="en-US" sz="2800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lang="en-US" alt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lbpcascade_frontalface.xml</a:t>
            </a:r>
            <a:endParaRPr lang="fa-IR" altLang="en-US" sz="2800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lang="en-US" alt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lbpcascade_profileface.xml</a:t>
            </a:r>
            <a:endParaRPr lang="fa-IR" altLang="en-US" sz="2800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lang="en-US" alt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lbpcascade_silverware.xml</a:t>
            </a:r>
            <a:endParaRPr lang="fa-IR" altLang="en-US" sz="2800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lang="en-US" altLang="en-US" sz="2800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hogcascade_pedestrians.xml</a:t>
            </a:r>
            <a:endParaRPr lang="fa-IR" altLang="en-US" sz="2800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277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5000" dirty="0" smtClean="0"/>
              <a:t>تشخیص اشیاء بدون ناحیه پیشنهادی</a:t>
            </a:r>
            <a:endParaRPr lang="en-US" sz="5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77607"/>
            <a:ext cx="8975725" cy="30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برخی از الگوریتم‏های جدیدتر مانند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SSD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،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YOLO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و </a:t>
            </a:r>
            <a:r>
              <a:rPr lang="en-US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RetinaNet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بدون بخش مستقیمی برای تولید ناحیه‏های پیشنهادی توسعه یافته‏اند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این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الگوریتم‏ها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مبتنی بر پنجره لغزان هستند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نوعی، توسعه روش طبقه‏بندی و مکان‏یابی هستند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0" y="5103896"/>
            <a:ext cx="83439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0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تبدیل لایه‏های </a:t>
            </a:r>
            <a:r>
              <a:rPr lang="en-US" sz="6000" dirty="0" smtClean="0"/>
              <a:t>FC</a:t>
            </a:r>
            <a:r>
              <a:rPr lang="fa-IR" dirty="0" smtClean="0"/>
              <a:t> به </a:t>
            </a:r>
            <a:r>
              <a:rPr lang="en-US" sz="6000" dirty="0" err="1" smtClean="0"/>
              <a:t>Conv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5382"/>
            <a:ext cx="9144000" cy="457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1148" y="2420887"/>
            <a:ext cx="648072" cy="792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212" y="2060848"/>
            <a:ext cx="1307592" cy="1576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64804" y="2060848"/>
            <a:ext cx="1874520" cy="1576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39324" y="2060848"/>
            <a:ext cx="1116852" cy="1576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156176" y="2139863"/>
            <a:ext cx="1080120" cy="1576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161393" y="2060848"/>
            <a:ext cx="1378507" cy="1576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10758" y="4048915"/>
            <a:ext cx="5056632" cy="1576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029609" y="4365104"/>
            <a:ext cx="622512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340864" y="5314900"/>
            <a:ext cx="1247359" cy="418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36880" y="4444119"/>
            <a:ext cx="638597" cy="791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75478" y="4444119"/>
            <a:ext cx="2472985" cy="791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629619" y="4905325"/>
            <a:ext cx="2472985" cy="791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0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5400" dirty="0" smtClean="0"/>
              <a:t>پیاده‏سازی کانولوشنی پنجره لغزان</a:t>
            </a:r>
            <a:endParaRPr lang="en-US" sz="5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  <p:pic>
        <p:nvPicPr>
          <p:cNvPr id="4098" name="Picture 2" descr="Image result for convolutional implementation of sliding windows ppt andr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56" y="1531249"/>
            <a:ext cx="8613527" cy="49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63688" y="3199308"/>
            <a:ext cx="3528392" cy="517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98123" y="1549537"/>
            <a:ext cx="1053797" cy="1306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51921" y="1539233"/>
            <a:ext cx="1440159" cy="18177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292950" y="1539232"/>
            <a:ext cx="3455514" cy="2249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32999" y="4221088"/>
            <a:ext cx="1162937" cy="1306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25986" y="5301208"/>
            <a:ext cx="1162937" cy="684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11960" y="4183883"/>
            <a:ext cx="1162937" cy="8411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761416" y="5895833"/>
            <a:ext cx="3528392" cy="5177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6366" y="4207866"/>
            <a:ext cx="1393646" cy="21014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740011" y="4207866"/>
            <a:ext cx="1253653" cy="1655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89808" y="4102952"/>
            <a:ext cx="3455514" cy="2249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2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پنجره لغزان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2420888"/>
            <a:ext cx="3657600" cy="3657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23790" y="2407951"/>
            <a:ext cx="914400" cy="91440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88964" y="2413139"/>
            <a:ext cx="914400" cy="914400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30216" y="3327539"/>
            <a:ext cx="914400" cy="914400"/>
          </a:xfrm>
          <a:prstGeom prst="rect">
            <a:avLst/>
          </a:prstGeom>
          <a:noFill/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73824" y="3322351"/>
            <a:ext cx="914400" cy="914400"/>
          </a:xfrm>
          <a:prstGeom prst="rect">
            <a:avLst/>
          </a:prstGeom>
          <a:noFill/>
          <a:ln w="508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82" y="2260313"/>
            <a:ext cx="83724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2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تخمین محدوده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59</a:t>
            </a:fld>
            <a:endParaRPr lang="en-US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4457" y="1388320"/>
            <a:ext cx="89757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می‏توان برای هر نقطه علاوه بر امتیاز کلاس‏ها، محدوده دقیق‏تر شیء مورد نظر را آموزش دید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04864"/>
            <a:ext cx="4644008" cy="4611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02541" y="3742827"/>
                <a:ext cx="744563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541" y="3742827"/>
                <a:ext cx="744563" cy="1587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744457" y="2913241"/>
                <a:ext cx="1180516" cy="33380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8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8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457" y="2913241"/>
                <a:ext cx="1180516" cy="33380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57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مسئله‏های بینایی کامپیوتر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420888"/>
            <a:ext cx="9144000" cy="37656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05543" y="2420888"/>
            <a:ext cx="2369919" cy="3024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" y="2420888"/>
            <a:ext cx="2267743" cy="3765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37801" y="2420888"/>
            <a:ext cx="2267743" cy="3765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72001" y="5536955"/>
            <a:ext cx="4572000" cy="649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75462" y="2420888"/>
            <a:ext cx="2268539" cy="3024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حذف مقادیر غیربیشینه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60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94564"/>
            <a:ext cx="89757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ممکن است یک شیء در چند نقطه تشخیص داده 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از میان محدوده‏های دارای اشتراک زیاد، یکی انتخاب می‏شود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3074" name="Picture 2" descr="http://x-wei.github.io/images/Ng_DLMooc_c4wk3/pasted_image0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924944"/>
            <a:ext cx="4240530" cy="352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x-wei.github.io/images/Ng_DLMooc_c4wk3/pasted_image0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805" y="2924944"/>
            <a:ext cx="443484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99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حذف مقادیر غیربیشینه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61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74457" y="1396147"/>
                <a:ext cx="8975725" cy="24006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پاسخ‏هایی که دارای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هستند حذف می‏شوند</a:t>
                </a: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تکرار</a:t>
                </a:r>
              </a:p>
              <a:p>
                <a:pPr lvl="1"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بیشترین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انتخاب می‏شود</a:t>
                </a:r>
              </a:p>
              <a:p>
                <a:pPr lvl="1"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پاسخ‏هایی که دارای </a:t>
                </a:r>
                <a:r>
                  <a:rPr lang="en-US" alt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IoU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بیش از 0.5 با این پاسخ هستند حذف می‏شوند</a:t>
                </a:r>
                <a:endParaRPr lang="fa-IR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57" y="1396147"/>
                <a:ext cx="8975725" cy="2400657"/>
              </a:xfrm>
              <a:prstGeom prst="rect">
                <a:avLst/>
              </a:prstGeom>
              <a:blipFill>
                <a:blip r:embed="rId2"/>
                <a:stretch>
                  <a:fillRect l="-475" t="-508" r="-1561" b="-58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" y="3805932"/>
            <a:ext cx="2627784" cy="302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3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Boxes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62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2" y="3413174"/>
            <a:ext cx="3394076" cy="339407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4457" y="1389875"/>
            <a:ext cx="89757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روش موجود، هر ناحیه تنها یک شیء قابل تشخیص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برای اضافه کردن امکان تشخیص چند شیء، می‏توان در هر ناحیه چند خروجی قرار داد</a:t>
            </a: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058472"/>
              </p:ext>
            </p:extLst>
          </p:nvPr>
        </p:nvGraphicFramePr>
        <p:xfrm>
          <a:off x="3635896" y="4319680"/>
          <a:ext cx="4392488" cy="197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Bitmap Image" r:id="rId5" imgW="3200400" imgH="1440360" progId="Paint.Picture">
                  <p:embed/>
                </p:oleObj>
              </mc:Choice>
              <mc:Fallback>
                <p:oleObj name="Bitmap Image" r:id="rId5" imgW="3200400" imgH="1440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35896" y="4319680"/>
                        <a:ext cx="4392488" cy="1976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582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 Boxes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63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802336" y="1659289"/>
                <a:ext cx="604653" cy="51037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𝑤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2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h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2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US" sz="22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𝑝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𝑐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𝑏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m>
                                                          <m:mPr>
                                                            <m:mcs>
                                                              <m:mc>
                                                                <m:mcPr>
                                                                  <m:count m:val="1"/>
                                                                  <m:mcJc m:val="center"/>
                                                                </m:mcPr>
                                                              </m:mc>
                                                            </m:mcs>
                                                            <m:ctrlPr>
                                                              <a:rPr lang="en-US" sz="2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mP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𝑏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𝑦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𝑏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𝑤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mr>
                                                          <m:m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𝑏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en-US" sz="2200" i="1"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h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mr>
                                                        </m:m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  <m:m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𝑐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sz="22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𝑐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en-US" sz="2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𝑐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en-US" sz="22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336" y="1659289"/>
                <a:ext cx="604653" cy="5103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02" y="2514103"/>
            <a:ext cx="3394076" cy="3394076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006590"/>
              </p:ext>
            </p:extLst>
          </p:nvPr>
        </p:nvGraphicFramePr>
        <p:xfrm>
          <a:off x="4616575" y="3223049"/>
          <a:ext cx="4392488" cy="197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4" name="Bitmap Image" r:id="rId6" imgW="3200400" imgH="1440360" progId="Paint.Picture">
                  <p:embed/>
                </p:oleObj>
              </mc:Choice>
              <mc:Fallback>
                <p:oleObj name="Bitmap Image" r:id="rId6" imgW="3200400" imgH="1440360" progId="Paint.Picture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616575" y="3223049"/>
                        <a:ext cx="4392488" cy="1976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472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 smtClean="0"/>
              <a:t>YOLO: You Only Look Once</a:t>
            </a:r>
            <a:endParaRPr lang="en-US" sz="5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64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8507" y="1389330"/>
            <a:ext cx="89757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روش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YOLO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، تصویر ورودی به تعدادی ناحیه کوچک تقسیم می‏شود و برای هر ناحیه یک طبقه‏بند و یک تابع رگرسیون طراحی می‏شود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5" y="2712219"/>
            <a:ext cx="6728148" cy="40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6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YOLO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65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2" y="1916832"/>
            <a:ext cx="9059254" cy="377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54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YOLO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66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82" y="1693863"/>
            <a:ext cx="79152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5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SSD: Single Shot </a:t>
            </a:r>
            <a:r>
              <a:rPr lang="en-US" sz="4000" dirty="0" err="1"/>
              <a:t>MultiBox</a:t>
            </a:r>
            <a:r>
              <a:rPr lang="en-US" sz="4000" dirty="0"/>
              <a:t> Detector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67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2616" y="1377607"/>
            <a:ext cx="8979408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روش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YOLO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یک روش آموزش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end-to-end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شبکه است که نیازی به تولید ناحیه پیشنهادی و تغییر ابعاد آنها ندارد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سرعت روش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YOLO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از روش‏هایی که از بخش تولید ناحیه‏های پیشنهادی استفاده می‏کند بهتر است اما دقت پائین‏تری دارد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مقاله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SSD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بهبودهای داده شده است که در ضمن افزایش سرعت، دقت نیز افزایش یافته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مهمترین نوآوری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SSD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آن است که برای تشخیص اشیاء و محل آنها از چند لایه استفاده کرده است تا اشیاء با ابعاد مختلف قابل تشخیص باشند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6405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68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5" y="2347999"/>
            <a:ext cx="2947035" cy="2967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135" y="2347999"/>
            <a:ext cx="2960370" cy="2967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531" y="2347999"/>
            <a:ext cx="2960370" cy="296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2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SSD vs YOLO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69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2" r="2064"/>
          <a:stretch/>
        </p:blipFill>
        <p:spPr>
          <a:xfrm>
            <a:off x="0" y="1486953"/>
            <a:ext cx="9144000" cy="49884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486953"/>
            <a:ext cx="9144000" cy="2734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89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4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6260" y="1412776"/>
            <a:ext cx="9163359" cy="5443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طبقه‏بندی و مکان‏یابی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2" y="3060156"/>
            <a:ext cx="4791075" cy="1905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803" y="2426743"/>
            <a:ext cx="2419350" cy="12668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638" y="1844824"/>
            <a:ext cx="1619250" cy="13049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695" y="4278563"/>
            <a:ext cx="2181225" cy="1333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1050" y="5092950"/>
            <a:ext cx="1438275" cy="10382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8165" y="3205068"/>
            <a:ext cx="12382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RetinaNet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70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2616" y="1381754"/>
            <a:ext cx="8979408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یکی از مشکلات آموزش در شبکه‏های طراحی شده برای تشخیص اشیاء عدم توازن شدید میان نمونه‏های کلاس‏ها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طور خاص، تعداد ناحیه‏هایی که هیچکدام از اشیاء  مورد نظر در آن قرار ندارند به مراتب بیش از ناحیه‏های مربوط به کلاس‏های دیگر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ایده اصلی در مقاله </a:t>
            </a:r>
            <a:r>
              <a:rPr lang="en-US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RetinaNet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پیشنهاد تابع هزینه‏ای است که بهینه‏سازی آن با استفاده از داده‏های نامتوازن منجر به عملکرد مناسب‏تری شود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8535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Focal Loss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71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2531" y="1396889"/>
            <a:ext cx="8979408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تابع هزینه متداول در شبکه‏های عصبی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cross entropy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sz="2000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حالت دو کلاسه: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074" y="2060848"/>
                <a:ext cx="4159216" cy="1043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fa-IR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fa-I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4" y="2060848"/>
                <a:ext cx="4159216" cy="10433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7074" y="3104211"/>
                <a:ext cx="5935086" cy="961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l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        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𝑜𝑡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4" y="3104211"/>
                <a:ext cx="5935086" cy="9611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7074" y="4476022"/>
                <a:ext cx="3951787" cy="961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𝑜𝑡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4" y="4476022"/>
                <a:ext cx="3951787" cy="9611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7074" y="5710907"/>
                <a:ext cx="48298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𝐶𝐸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4" y="5710907"/>
                <a:ext cx="482984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15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Focal Loss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72</a:t>
            </a:fld>
            <a:endParaRPr lang="en-US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2616" y="1366223"/>
            <a:ext cx="8979408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تابع هزینه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cross entropy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تلاس می‏کند تا تمام نمونه‏ها را با احتمال کامل درست بگوید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عبارت دیگر، طبقه‏بندی با احتمالا بالا کفایت نمی‏کند و این مقادیر هزینه کوچک زمانیکه برای تعداد بسیار زیادی نمونه با یکدیگر جمع می‏شوند عدد قابل توجهی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تابع هزینه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focal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، مقدار ضرر برای داده‏هایی که به خوبی شناسایی شده‏اند کاهش می‏یابد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5744762"/>
                <a:ext cx="44548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44762"/>
                <a:ext cx="445480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66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RetinaNet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73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363" y="1412776"/>
            <a:ext cx="474435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641" y="1412776"/>
            <a:ext cx="44193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59" y="4208727"/>
            <a:ext cx="9144000" cy="238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2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RetinaNet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74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07511" y="1700808"/>
                <a:ext cx="46805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𝐹𝐿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sup>
                      </m:sSup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11" y="1700808"/>
                <a:ext cx="468051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41" y="2740919"/>
            <a:ext cx="9144000" cy="218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دقت متوسط (</a:t>
            </a:r>
            <a:r>
              <a:rPr lang="en-US" sz="6000" dirty="0" smtClean="0"/>
              <a:t>AP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75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96147"/>
            <a:ext cx="8975725" cy="4785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یک تصویر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تشخیص‏های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متفاوتی داریم که طبق شکل زیر تعریف می‏شوند: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sz="1800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حد آستانه برای پذیرش یک </a:t>
            </a:r>
          </a:p>
          <a:p>
            <a:pPr marL="0" indent="0" algn="just" rtl="1">
              <a:lnSpc>
                <a:spcPct val="125000"/>
              </a:lnSpc>
              <a:spcBef>
                <a:spcPct val="0"/>
              </a:spcBef>
              <a:buNone/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   تشخیص را چند قرار دهیم؟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81463" y="2831487"/>
                <a:ext cx="2931315" cy="697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463" y="2831487"/>
                <a:ext cx="2931315" cy="697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0" y="2281777"/>
            <a:ext cx="4376197" cy="43761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015623" y="3739485"/>
                <a:ext cx="2519023" cy="697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623" y="3739485"/>
                <a:ext cx="2519023" cy="697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538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76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59"/>
          <a:stretch/>
        </p:blipFill>
        <p:spPr>
          <a:xfrm>
            <a:off x="1133008" y="2924355"/>
            <a:ext cx="3294976" cy="388984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/>
          <a:p>
            <a:r>
              <a:rPr lang="fa-IR" dirty="0" smtClean="0"/>
              <a:t>دقت متوسط (</a:t>
            </a:r>
            <a:r>
              <a:rPr lang="en-US" sz="6000" dirty="0" smtClean="0"/>
              <a:t>AP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4457" y="1396147"/>
            <a:ext cx="89757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تشخیص‏ها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را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ر اساس امتیاز آنها مرتب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می‏کنیم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و دقت متوسط را محاسبه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می‏کنیم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2" r="1564"/>
          <a:stretch/>
        </p:blipFill>
        <p:spPr>
          <a:xfrm>
            <a:off x="4427984" y="2928253"/>
            <a:ext cx="3456384" cy="38898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79" y="2904855"/>
            <a:ext cx="7920880" cy="39288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40" y="2898013"/>
            <a:ext cx="8440522" cy="39319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052096" y="3140968"/>
                <a:ext cx="2092432" cy="1112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96" y="3140968"/>
                <a:ext cx="2092432" cy="11122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092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میانگین دقت متوسط (</a:t>
            </a:r>
            <a:r>
              <a:rPr lang="en-US" dirty="0" err="1" smtClean="0"/>
              <a:t>m</a:t>
            </a:r>
            <a:r>
              <a:rPr lang="en-US" sz="6000" dirty="0" err="1" smtClean="0"/>
              <a:t>AP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77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96147"/>
            <a:ext cx="8975725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مسائل تشخیص چند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شیء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متفاوت، دقت متوسط برای هر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شیء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به طور جداگانه محاسبه شده و میانگین آن برای تمام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کلاس‏ها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گزارش می‏شود 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7" y="3861048"/>
            <a:ext cx="9036022" cy="13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3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260" y="1412776"/>
            <a:ext cx="9163359" cy="5443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66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تشخیص اشیاء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5" y="1584985"/>
            <a:ext cx="9144000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1" y="3318021"/>
            <a:ext cx="9144000" cy="1512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5" y="5109366"/>
            <a:ext cx="9144000" cy="146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25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تشخیص اشیاء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8" name="Rectangle 7"/>
          <p:cNvSpPr/>
          <p:nvPr/>
        </p:nvSpPr>
        <p:spPr>
          <a:xfrm>
            <a:off x="1783436" y="5157192"/>
            <a:ext cx="2374900" cy="1080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rtl="1">
              <a:defRPr/>
            </a:pPr>
            <a:r>
              <a:rPr lang="fa-IR" sz="3200" dirty="0" smtClean="0">
                <a:cs typeface="B Nazanin" panose="00000400000000000000" pitchFamily="2" charset="-78"/>
              </a:rPr>
              <a:t>استخراج کاندید</a:t>
            </a:r>
            <a:endParaRPr lang="en-US" sz="3200" dirty="0">
              <a:cs typeface="B Nazanin" panose="00000400000000000000" pitchFamily="2" charset="-78"/>
            </a:endParaRPr>
          </a:p>
        </p:txBody>
      </p:sp>
      <p:cxnSp>
        <p:nvCxnSpPr>
          <p:cNvPr id="9" name="Straight Arrow Connector 8"/>
          <p:cNvCxnSpPr>
            <a:endCxn id="8" idx="1"/>
          </p:cNvCxnSpPr>
          <p:nvPr/>
        </p:nvCxnSpPr>
        <p:spPr>
          <a:xfrm>
            <a:off x="1063356" y="5697252"/>
            <a:ext cx="7200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  <a:endCxn id="11" idx="1"/>
          </p:cNvCxnSpPr>
          <p:nvPr/>
        </p:nvCxnSpPr>
        <p:spPr>
          <a:xfrm>
            <a:off x="4158336" y="5697252"/>
            <a:ext cx="7200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878416" y="5157192"/>
            <a:ext cx="2374900" cy="1080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a-IR" sz="3200" dirty="0" smtClean="0">
                <a:cs typeface="B Nazanin" panose="00000400000000000000" pitchFamily="2" charset="-78"/>
              </a:rPr>
              <a:t>طبقه‏بندی تصویر</a:t>
            </a:r>
            <a:endParaRPr lang="en-US" sz="3200" dirty="0">
              <a:cs typeface="B Nazanin" panose="00000400000000000000" pitchFamily="2" charset="-78"/>
            </a:endParaRPr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>
            <a:off x="7253316" y="5697252"/>
            <a:ext cx="7315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12" t="12383" b="38854"/>
          <a:stretch/>
        </p:blipFill>
        <p:spPr>
          <a:xfrm>
            <a:off x="2240316" y="1793218"/>
            <a:ext cx="4644008" cy="252028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-45865" y="5157192"/>
            <a:ext cx="1187450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rtl="1">
              <a:defRPr/>
            </a:pPr>
            <a:r>
              <a:rPr lang="fa-IR" sz="3200" dirty="0" smtClean="0">
                <a:cs typeface="B Nazanin" panose="00000400000000000000" pitchFamily="2" charset="-78"/>
              </a:rPr>
              <a:t>تصویر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777038" y="5157192"/>
            <a:ext cx="1187450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rtl="1">
              <a:defRPr/>
            </a:pPr>
            <a:r>
              <a:rPr lang="fa-IR" sz="3200" dirty="0" smtClean="0">
                <a:cs typeface="B Nazanin" panose="00000400000000000000" pitchFamily="2" charset="-78"/>
              </a:rPr>
              <a:t>اشیاء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30145" y="3296486"/>
            <a:ext cx="1152128" cy="2880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55607" y="2838799"/>
            <a:ext cx="1872208" cy="3684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93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8" grpId="0"/>
      <p:bldP spid="19" grpId="0"/>
      <p:bldP spid="20" grpId="0" animBg="1"/>
      <p:bldP spid="21" grpId="0" animBg="1"/>
      <p:bldP spid="21" grpId="1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2010-08-22T19:22:51Z</outs:dateTime>
      <outs:isPinned>true</outs:isPinned>
    </outs:relatedDate>
    <outs:relatedDate>
      <outs:type>2</outs:type>
      <outs:displayName>Created</outs:displayName>
      <outs:dateTime>2009-12-01T11:12:35Z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fereidooni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King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Props1.xml><?xml version="1.0" encoding="utf-8"?>
<ds:datastoreItem xmlns:ds="http://schemas.openxmlformats.org/officeDocument/2006/customXml" ds:itemID="{EE1F98C5-3D6C-4BD5-B408-614BDD120D88}">
  <ds:schemaRefs>
    <ds:schemaRef ds:uri="http://schemas.microsoft.com/office/2009/outspace/meta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33250</TotalTime>
  <Words>2183</Words>
  <Application>Microsoft Office PowerPoint</Application>
  <PresentationFormat>On-screen Show (4:3)</PresentationFormat>
  <Paragraphs>453</Paragraphs>
  <Slides>77</Slides>
  <Notes>39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B Nazanin</vt:lpstr>
      <vt:lpstr>Helvetica</vt:lpstr>
      <vt:lpstr>Cambria Math</vt:lpstr>
      <vt:lpstr>B Lotus</vt:lpstr>
      <vt:lpstr>B Titr</vt:lpstr>
      <vt:lpstr>B Mitra</vt:lpstr>
      <vt:lpstr>Arial</vt:lpstr>
      <vt:lpstr>Calibri</vt:lpstr>
      <vt:lpstr>Custom Design</vt:lpstr>
      <vt:lpstr>Bitmap Image</vt:lpstr>
      <vt:lpstr>PowerPoint Presentation</vt:lpstr>
      <vt:lpstr>PowerPoint Presentation</vt:lpstr>
      <vt:lpstr>PowerPoint Presentation</vt:lpstr>
      <vt:lpstr>تشخیص اشیاء</vt:lpstr>
      <vt:lpstr>تشخیص اشیاء</vt:lpstr>
      <vt:lpstr>مسئله‏های بینایی کامپیوتر</vt:lpstr>
      <vt:lpstr>طبقه‏بندی و مکان‏یابی</vt:lpstr>
      <vt:lpstr>تشخیص اشیاء</vt:lpstr>
      <vt:lpstr>تشخیص اشیاء</vt:lpstr>
      <vt:lpstr>پنجره لغزان</vt:lpstr>
      <vt:lpstr>تولید ناحیه‏های پیشنهادی</vt:lpstr>
      <vt:lpstr>تشخیص پلاک</vt:lpstr>
      <vt:lpstr>تشخیص فرودگاه</vt:lpstr>
      <vt:lpstr>تولید ناحیه‏های پیشنهادی</vt:lpstr>
      <vt:lpstr>ارزیابی ناحیه‏ها</vt:lpstr>
      <vt:lpstr>اشتراک به اجتماع</vt:lpstr>
      <vt:lpstr>آموزش طبقه‏بند</vt:lpstr>
      <vt:lpstr>آموزش طبقه‏بند</vt:lpstr>
      <vt:lpstr>ارزیابی تشخیص اشیاء</vt:lpstr>
      <vt:lpstr>R-CNN</vt:lpstr>
      <vt:lpstr>R-CNN</vt:lpstr>
      <vt:lpstr>R-CNN</vt:lpstr>
      <vt:lpstr>R-CNN</vt:lpstr>
      <vt:lpstr>R-CNN</vt:lpstr>
      <vt:lpstr>R-CNN</vt:lpstr>
      <vt:lpstr>تشخیص اشیاء بدون ناحیه پیشنهادی</vt:lpstr>
      <vt:lpstr>تطبیق کلیشه</vt:lpstr>
      <vt:lpstr>تطبیق کلیشه</vt:lpstr>
      <vt:lpstr>تطبیق کلیشه</vt:lpstr>
      <vt:lpstr>تطبیق کلیشه</vt:lpstr>
      <vt:lpstr>تطبیق کلیشه</vt:lpstr>
      <vt:lpstr>تطبیق کلیشه</vt:lpstr>
      <vt:lpstr>تطبیق کلیشه</vt:lpstr>
      <vt:lpstr>تطبیق کلیشه</vt:lpstr>
      <vt:lpstr>تطبیق کلیشه</vt:lpstr>
      <vt:lpstr>تطبیق کلیشه</vt:lpstr>
      <vt:lpstr>تطبیق کلیشه</vt:lpstr>
      <vt:lpstr>تطبیق کلیشه</vt:lpstr>
      <vt:lpstr>خواندن پلاک</vt:lpstr>
      <vt:lpstr>تشخیص چهره</vt:lpstr>
      <vt:lpstr>تشخیص چهره</vt:lpstr>
      <vt:lpstr>ویژگی‏های Haar</vt:lpstr>
      <vt:lpstr>ویژگی‏های Haar</vt:lpstr>
      <vt:lpstr>تصویر انتگرال</vt:lpstr>
      <vt:lpstr>تصویر انتگرال</vt:lpstr>
      <vt:lpstr>کوئیز</vt:lpstr>
      <vt:lpstr>مجموعه فیلترها</vt:lpstr>
      <vt:lpstr>طبقه‏بندی آبشاری</vt:lpstr>
      <vt:lpstr>طبقه‏بندی آبشاری</vt:lpstr>
      <vt:lpstr>طبقه‏بندی آبشاری</vt:lpstr>
      <vt:lpstr>تشخیص چهره</vt:lpstr>
      <vt:lpstr>تشخیص چهره در OpenCV</vt:lpstr>
      <vt:lpstr>تشخیص چهره در OpenCV</vt:lpstr>
      <vt:lpstr>تشخیص شیء در OpenCV</vt:lpstr>
      <vt:lpstr>تشخیص اشیاء بدون ناحیه پیشنهادی</vt:lpstr>
      <vt:lpstr>تبدیل لایه‏های FC به Conv</vt:lpstr>
      <vt:lpstr>پیاده‏سازی کانولوشنی پنجره لغزان</vt:lpstr>
      <vt:lpstr>پنجره لغزان</vt:lpstr>
      <vt:lpstr>تخمین محدوده</vt:lpstr>
      <vt:lpstr>حذف مقادیر غیربیشینه</vt:lpstr>
      <vt:lpstr>حذف مقادیر غیربیشینه</vt:lpstr>
      <vt:lpstr>Anchor Boxes</vt:lpstr>
      <vt:lpstr>Anchor Boxes</vt:lpstr>
      <vt:lpstr>YOLO: You Only Look Once</vt:lpstr>
      <vt:lpstr>YOLO</vt:lpstr>
      <vt:lpstr>YOLO</vt:lpstr>
      <vt:lpstr>SSD: Single Shot MultiBox Detector</vt:lpstr>
      <vt:lpstr>SSD</vt:lpstr>
      <vt:lpstr>SSD vs YOLO</vt:lpstr>
      <vt:lpstr>RetinaNet</vt:lpstr>
      <vt:lpstr>Focal Loss</vt:lpstr>
      <vt:lpstr>Focal Loss</vt:lpstr>
      <vt:lpstr>RetinaNet</vt:lpstr>
      <vt:lpstr>RetinaNet</vt:lpstr>
      <vt:lpstr>دقت متوسط (AP)</vt:lpstr>
      <vt:lpstr>دقت متوسط (AP)</vt:lpstr>
      <vt:lpstr>میانگین دقت متوسط (mAP)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Mohammadi</dc:creator>
  <cp:lastModifiedBy>Mohammadi</cp:lastModifiedBy>
  <cp:revision>892</cp:revision>
  <dcterms:created xsi:type="dcterms:W3CDTF">2009-12-01T11:12:35Z</dcterms:created>
  <dcterms:modified xsi:type="dcterms:W3CDTF">2019-12-27T14:38:13Z</dcterms:modified>
</cp:coreProperties>
</file>